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7" r:id="rId10"/>
    <p:sldId id="264" r:id="rId11"/>
    <p:sldId id="261" r:id="rId12"/>
    <p:sldId id="268" r:id="rId13"/>
    <p:sldId id="266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97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3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29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3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48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2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92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5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95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6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52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1F19-D5C0-460D-934C-875E18BF4F26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972A-4297-47EA-84CB-06258A268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4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07"/>
          <a:stretch/>
        </p:blipFill>
        <p:spPr bwMode="auto">
          <a:xfrm>
            <a:off x="1763688" y="1791367"/>
            <a:ext cx="5328592" cy="3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разработана по обучению                                                      безопасному поведению на дороге учащихся                                                        старшего дошкольного и младшего школьного возраста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1766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6632"/>
            <a:ext cx="4716016" cy="28803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dirty="0" smtClean="0"/>
              <a:t>Пешеходы должны переходить дорогу по разметке пешеходного перехода, в том числе                             по подземным и надземным,                       а при их отсутствии -                                      на перекрестках по линии тротуаров или обочин.</a:t>
            </a:r>
            <a:endParaRPr lang="ru-RU" sz="2600" dirty="0"/>
          </a:p>
        </p:txBody>
      </p:sp>
      <p:pic>
        <p:nvPicPr>
          <p:cNvPr id="8196" name="Picture 4" descr="C:\Users\user\Desktop\Новая пап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16" y="260648"/>
            <a:ext cx="40368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Новая папка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607"/>
            <a:ext cx="3842689" cy="28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Новая папка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45"/>
          <a:stretch/>
        </p:blipFill>
        <p:spPr bwMode="auto">
          <a:xfrm>
            <a:off x="323528" y="3789607"/>
            <a:ext cx="4055616" cy="28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384" y="3159923"/>
            <a:ext cx="419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Надземный пешеходный переход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987660"/>
            <a:ext cx="419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Подземный пешеходный переход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60132" y="3344589"/>
            <a:ext cx="324036" cy="145256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44108" y="3344589"/>
            <a:ext cx="216024" cy="238866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55576" y="3529255"/>
            <a:ext cx="360040" cy="126789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918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248472" cy="25488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В местах, где движение регулируется, пешеходы должны руководствоваться сигналами регулировщика или пешеходного светофора.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904" y="188640"/>
            <a:ext cx="3822576" cy="28803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На нерегулируемых пешеходных переходах пешеходы могут выходить на проезжую часть после того,                  как убедятся, что переход будет для них безопасен. </a:t>
            </a:r>
            <a:endParaRPr lang="ru-RU" dirty="0"/>
          </a:p>
        </p:txBody>
      </p:sp>
      <p:pic>
        <p:nvPicPr>
          <p:cNvPr id="9218" name="Picture 2" descr="C:\Users\user\Desktop\Новая папка\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41"/>
          <a:stretch/>
        </p:blipFill>
        <p:spPr bwMode="auto">
          <a:xfrm>
            <a:off x="256367" y="2780506"/>
            <a:ext cx="2371417" cy="26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Новая папка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15" t="6473" r="3939"/>
          <a:stretch/>
        </p:blipFill>
        <p:spPr bwMode="auto">
          <a:xfrm>
            <a:off x="2189945" y="3933056"/>
            <a:ext cx="24596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619672" y="3284984"/>
            <a:ext cx="1440160" cy="77677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Регулировщик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323256" y="4509120"/>
            <a:ext cx="2456656" cy="166595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ветофор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C:\Users\user\Desktop\Новая папка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95" t="9868"/>
          <a:stretch/>
        </p:blipFill>
        <p:spPr bwMode="auto">
          <a:xfrm>
            <a:off x="5220072" y="3366284"/>
            <a:ext cx="3583239" cy="29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72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0608"/>
            <a:ext cx="3960440" cy="54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7126" y="226377"/>
            <a:ext cx="45768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сигнал </a:t>
            </a:r>
            <a:r>
              <a:rPr lang="ru-RU" sz="2400" b="1" dirty="0" smtClean="0"/>
              <a:t>разрешает движение.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мигающий сигнал</a:t>
            </a:r>
            <a:r>
              <a:rPr lang="ru-RU" sz="2400" dirty="0" smtClean="0"/>
              <a:t> </a:t>
            </a:r>
            <a:r>
              <a:rPr lang="ru-RU" sz="2400" b="1" dirty="0" smtClean="0"/>
              <a:t>разрешает движение                     </a:t>
            </a:r>
            <a:r>
              <a:rPr lang="ru-RU" sz="2400" dirty="0" smtClean="0"/>
              <a:t>и информирует, что вскоре будет включен запрещающий сигнал.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 </a:t>
            </a:r>
            <a:r>
              <a:rPr lang="ru-RU" sz="2400" b="1" dirty="0"/>
              <a:t>запрещает </a:t>
            </a:r>
            <a:r>
              <a:rPr lang="ru-RU" sz="2400" b="1" dirty="0" smtClean="0"/>
              <a:t>движение.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 мигающий сигнал </a:t>
            </a:r>
            <a:r>
              <a:rPr lang="ru-RU" sz="2400" b="1" dirty="0" smtClean="0"/>
              <a:t>разрешает движение, </a:t>
            </a:r>
            <a:r>
              <a:rPr lang="ru-RU" sz="2400" dirty="0" smtClean="0"/>
              <a:t> информирует о наличии нерегулируемого перекрестка или пешеходного перехода, </a:t>
            </a:r>
            <a:r>
              <a:rPr lang="ru-RU" sz="2400" b="1" dirty="0" smtClean="0"/>
              <a:t>предупреждает об опасности.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сигнал, в том числе мигающий,</a:t>
            </a:r>
            <a:r>
              <a:rPr lang="ru-RU" sz="2400" dirty="0" smtClean="0"/>
              <a:t> </a:t>
            </a:r>
            <a:r>
              <a:rPr lang="ru-RU" sz="2400" b="1" dirty="0" smtClean="0"/>
              <a:t>запрещает движение.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светофорах применяются световые сигналы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зеленого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желтого,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 </a:t>
            </a:r>
            <a:r>
              <a:rPr lang="ru-RU" sz="2000" b="1" dirty="0" smtClean="0"/>
              <a:t>цветов.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0832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П</a:t>
            </a:r>
            <a:r>
              <a:rPr lang="ru-RU" sz="2800" dirty="0" smtClean="0"/>
              <a:t>ри поездке на транспортном средстве, оборудованном ремнями безопасности, пассажиры обязаны быть пристегнутыми ими, а при поездке                     на мотоцикле быть в застегнутом мотошлеме.</a:t>
            </a:r>
          </a:p>
        </p:txBody>
      </p:sp>
      <p:pic>
        <p:nvPicPr>
          <p:cNvPr id="12290" name="Picture 2" descr="C:\Users\user\Desktop\Новая папка\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9" b="8309"/>
          <a:stretch/>
        </p:blipFill>
        <p:spPr bwMode="auto">
          <a:xfrm>
            <a:off x="211382" y="2276872"/>
            <a:ext cx="4528797" cy="26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0" r="5123"/>
          <a:stretch/>
        </p:blipFill>
        <p:spPr bwMode="auto">
          <a:xfrm>
            <a:off x="5005358" y="2276872"/>
            <a:ext cx="3910446" cy="264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592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Пассажирам запрещается отвлекать </a:t>
            </a:r>
            <a:r>
              <a:rPr lang="ru-RU" sz="2800" dirty="0"/>
              <a:t>водителя </a:t>
            </a:r>
            <a:r>
              <a:rPr lang="ru-RU" sz="2800" dirty="0" smtClean="0"/>
              <a:t>                           от </a:t>
            </a:r>
            <a:r>
              <a:rPr lang="ru-RU" sz="2800" dirty="0"/>
              <a:t>управления транспортным средством во </a:t>
            </a:r>
            <a:r>
              <a:rPr lang="ru-RU" sz="2800" dirty="0" smtClean="0"/>
              <a:t>время                  </a:t>
            </a:r>
            <a:r>
              <a:rPr lang="ru-RU" sz="2800" dirty="0"/>
              <a:t>его </a:t>
            </a:r>
            <a:r>
              <a:rPr lang="ru-RU" sz="2800" dirty="0" smtClean="0"/>
              <a:t>движения.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556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71" y="2085866"/>
            <a:ext cx="3858373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Чтоб аварий избегать,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в 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травм-пункт 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 попадать,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Нужно правила движенья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Очень строго соблюдать: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дороге не играть,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«пешеходе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 не зевать,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в подземном переходе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 ступенькам не скакать!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Для футбола – стадион,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Трэк</a:t>
            </a: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– для велоспорта,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для тенниса, мой друг,</a:t>
            </a:r>
            <a:b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Приходи на </a:t>
            </a:r>
            <a:r>
              <a:rPr lang="ru-RU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корты!</a:t>
            </a:r>
          </a:p>
          <a:p>
            <a:pPr marL="0" indent="0">
              <a:buNone/>
            </a:pPr>
            <a:r>
              <a:rPr lang="ru-RU" sz="2000" i="1" dirty="0" smtClean="0"/>
              <a:t>                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C:\Users\user\Desktop\Новая папка\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86"/>
          <a:stretch/>
        </p:blipFill>
        <p:spPr bwMode="auto">
          <a:xfrm>
            <a:off x="5723015" y="2426567"/>
            <a:ext cx="3169465" cy="2052379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7" b="45872"/>
          <a:stretch/>
        </p:blipFill>
        <p:spPr bwMode="auto">
          <a:xfrm>
            <a:off x="4463282" y="4767187"/>
            <a:ext cx="4052719" cy="1806057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40"/>
          <a:stretch/>
        </p:blipFill>
        <p:spPr bwMode="auto">
          <a:xfrm>
            <a:off x="4900413" y="204474"/>
            <a:ext cx="3246600" cy="1907823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\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91" t="52600" b="4403"/>
          <a:stretch/>
        </p:blipFill>
        <p:spPr bwMode="auto">
          <a:xfrm>
            <a:off x="755576" y="204474"/>
            <a:ext cx="3312368" cy="171054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567"/>
            <a:ext cx="1504034" cy="2052379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91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663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Проверь свои знания!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53978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С</a:t>
            </a:r>
            <a:r>
              <a:rPr lang="ru-RU" sz="2200" b="1" dirty="0" smtClean="0"/>
              <a:t>остоит </a:t>
            </a:r>
            <a:r>
              <a:rPr lang="ru-RU" sz="2200" b="1" dirty="0"/>
              <a:t>из одной или нескольких проезжих частей, тротуаров, обочин </a:t>
            </a:r>
            <a:r>
              <a:rPr lang="ru-RU" sz="2200" b="1" dirty="0" smtClean="0"/>
              <a:t>                      и </a:t>
            </a:r>
            <a:r>
              <a:rPr lang="ru-RU" sz="2200" b="1" dirty="0"/>
              <a:t>разделительных полос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11487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Место </a:t>
            </a:r>
            <a:r>
              <a:rPr lang="ru-RU" sz="2200" b="1" dirty="0"/>
              <a:t>пересечения или разветвления </a:t>
            </a:r>
            <a:r>
              <a:rPr lang="ru-RU" sz="2200" b="1" dirty="0" smtClean="0"/>
              <a:t>дорог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969076"/>
            <a:ext cx="5855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Лицо</a:t>
            </a:r>
            <a:r>
              <a:rPr lang="ru-RU" sz="2200" b="1" dirty="0"/>
              <a:t>, которое находится не в транспортном средстве на дороге, </a:t>
            </a:r>
            <a:r>
              <a:rPr lang="ru-RU" sz="2200" b="1" dirty="0" smtClean="0"/>
              <a:t>а </a:t>
            </a:r>
            <a:r>
              <a:rPr lang="ru-RU" sz="2200" b="1" dirty="0"/>
              <a:t>на пешеходной или велосипедной дорожках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785" y="4315743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Участок </a:t>
            </a:r>
            <a:r>
              <a:rPr lang="ru-RU" sz="2200" b="1" dirty="0"/>
              <a:t>проезжей части</a:t>
            </a:r>
            <a:r>
              <a:rPr lang="ru-RU" sz="2200" b="1" dirty="0" smtClean="0"/>
              <a:t>, </a:t>
            </a:r>
            <a:r>
              <a:rPr lang="ru-RU" sz="2200" b="1" dirty="0"/>
              <a:t>выделенный </a:t>
            </a:r>
            <a:r>
              <a:rPr lang="ru-RU" sz="2200" b="1" dirty="0" smtClean="0"/>
              <a:t>                для </a:t>
            </a:r>
            <a:r>
              <a:rPr lang="ru-RU" sz="2200" b="1" dirty="0"/>
              <a:t>движения пешеходов через </a:t>
            </a:r>
            <a:r>
              <a:rPr lang="ru-RU" sz="2200" b="1" dirty="0" smtClean="0"/>
              <a:t>дорогу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287" y="5301208"/>
            <a:ext cx="55031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Лицо</a:t>
            </a:r>
            <a:r>
              <a:rPr lang="ru-RU" sz="2200" b="1" dirty="0"/>
              <a:t>, которое принимает  участие </a:t>
            </a:r>
            <a:r>
              <a:rPr lang="ru-RU" sz="2200" b="1" dirty="0" smtClean="0"/>
              <a:t>                               в </a:t>
            </a:r>
            <a:r>
              <a:rPr lang="ru-RU" sz="2200" b="1" dirty="0"/>
              <a:t>процессе движения в качестве водителя, пешехода, пассажира транспортного средства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9615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ДОРОГА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7423" y="196171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ПЕРЕКРЕСТОК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7741" y="31218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ПЕШЕХОД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1392" y="4131077"/>
            <a:ext cx="3089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ПЕШЕХОДНЫЙ ПЕРЕХОД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5654" y="5282552"/>
            <a:ext cx="34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УЧАСТНИК ДОРОЖНОГО ДВИЖЕНИЯ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85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635" y="909246"/>
            <a:ext cx="4062845" cy="55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Расскажи, что означают цвета светофора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3552" y="3284984"/>
            <a:ext cx="373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</a:rPr>
              <a:t>Зеленый </a:t>
            </a:r>
            <a:r>
              <a:rPr lang="ru-RU" sz="2800" b="1" dirty="0" smtClean="0">
                <a:solidFill>
                  <a:srgbClr val="008000"/>
                </a:solidFill>
              </a:rPr>
              <a:t>сигнал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851" y="2122007"/>
            <a:ext cx="373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Желтый сигнал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767" y="837238"/>
            <a:ext cx="373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Красный сигнал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705" y="3808204"/>
            <a:ext cx="353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разрешает </a:t>
            </a:r>
            <a:r>
              <a:rPr lang="ru-RU" sz="2800" b="1" dirty="0" smtClean="0"/>
              <a:t>движение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4087" y="1360458"/>
            <a:ext cx="354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з</a:t>
            </a:r>
            <a:r>
              <a:rPr lang="ru-RU" sz="2800" b="1" dirty="0" smtClean="0"/>
              <a:t>апрещает движение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089" y="2657951"/>
            <a:ext cx="354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з</a:t>
            </a:r>
            <a:r>
              <a:rPr lang="ru-RU" sz="2800" b="1" dirty="0" smtClean="0"/>
              <a:t>апрещает движение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516" y="451243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latin typeface="Monotype Corsiva" panose="03010101010201010101" pitchFamily="66" charset="0"/>
              </a:rPr>
              <a:t>Светофор стоит </a:t>
            </a:r>
            <a:r>
              <a:rPr lang="ru-RU" sz="2000" i="1" dirty="0" smtClean="0">
                <a:latin typeface="Monotype Corsiva" panose="03010101010201010101" pitchFamily="66" charset="0"/>
              </a:rPr>
              <a:t>мигает,</a:t>
            </a:r>
            <a:r>
              <a:rPr lang="ru-RU" sz="2000" i="1" dirty="0">
                <a:latin typeface="Monotype Corsiva" panose="03010101010201010101" pitchFamily="66" charset="0"/>
              </a:rPr>
              <a:t/>
            </a:r>
            <a:br>
              <a:rPr lang="ru-RU" sz="2000" i="1" dirty="0">
                <a:latin typeface="Monotype Corsiva" panose="03010101010201010101" pitchFamily="66" charset="0"/>
              </a:rPr>
            </a:br>
            <a:r>
              <a:rPr lang="ru-RU" sz="2000" i="1" dirty="0">
                <a:latin typeface="Monotype Corsiva" panose="03010101010201010101" pitchFamily="66" charset="0"/>
              </a:rPr>
              <a:t>Детям выбрать помогает:</a:t>
            </a:r>
            <a:br>
              <a:rPr lang="ru-RU" sz="2000" i="1" dirty="0">
                <a:latin typeface="Monotype Corsiva" panose="03010101010201010101" pitchFamily="66" charset="0"/>
              </a:rPr>
            </a:br>
            <a:r>
              <a:rPr lang="ru-RU" sz="2000" i="1" dirty="0">
                <a:latin typeface="Monotype Corsiva" panose="03010101010201010101" pitchFamily="66" charset="0"/>
              </a:rPr>
              <a:t>Красный – стой, </a:t>
            </a:r>
            <a:r>
              <a:rPr lang="ru-RU" sz="2000" i="1" dirty="0" smtClean="0">
                <a:latin typeface="Monotype Corsiva" panose="03010101010201010101" pitchFamily="66" charset="0"/>
              </a:rPr>
              <a:t>жди, не беги!</a:t>
            </a:r>
            <a:r>
              <a:rPr lang="ru-RU" sz="2000" i="1" dirty="0">
                <a:latin typeface="Monotype Corsiva" panose="03010101010201010101" pitchFamily="66" charset="0"/>
              </a:rPr>
              <a:t/>
            </a:r>
            <a:br>
              <a:rPr lang="ru-RU" sz="2000" i="1" dirty="0">
                <a:latin typeface="Monotype Corsiva" panose="03010101010201010101" pitchFamily="66" charset="0"/>
              </a:rPr>
            </a:br>
            <a:r>
              <a:rPr lang="ru-RU" sz="2000" i="1" dirty="0">
                <a:latin typeface="Monotype Corsiva" panose="03010101010201010101" pitchFamily="66" charset="0"/>
              </a:rPr>
              <a:t>Желтый – низкий старт прими.</a:t>
            </a:r>
            <a:br>
              <a:rPr lang="ru-RU" sz="2000" i="1" dirty="0">
                <a:latin typeface="Monotype Corsiva" panose="03010101010201010101" pitchFamily="66" charset="0"/>
              </a:rPr>
            </a:br>
            <a:r>
              <a:rPr lang="ru-RU" sz="2000" i="1" dirty="0">
                <a:latin typeface="Monotype Corsiva" panose="03010101010201010101" pitchFamily="66" charset="0"/>
              </a:rPr>
              <a:t>А </a:t>
            </a:r>
            <a:r>
              <a:rPr lang="ru-RU" sz="2000" i="1" dirty="0" smtClean="0">
                <a:latin typeface="Monotype Corsiva" panose="03010101010201010101" pitchFamily="66" charset="0"/>
              </a:rPr>
              <a:t>зеленый </a:t>
            </a:r>
            <a:r>
              <a:rPr lang="ru-RU" sz="2000" i="1" dirty="0">
                <a:latin typeface="Monotype Corsiva" panose="03010101010201010101" pitchFamily="66" charset="0"/>
              </a:rPr>
              <a:t>– проходи, </a:t>
            </a:r>
            <a:br>
              <a:rPr lang="ru-RU" sz="2000" i="1" dirty="0">
                <a:latin typeface="Monotype Corsiva" panose="03010101010201010101" pitchFamily="66" charset="0"/>
              </a:rPr>
            </a:br>
            <a:r>
              <a:rPr lang="ru-RU" sz="2000" i="1" dirty="0">
                <a:latin typeface="Monotype Corsiva" panose="03010101010201010101" pitchFamily="66" charset="0"/>
              </a:rPr>
              <a:t>но по сторонам гляди</a:t>
            </a:r>
            <a:r>
              <a:rPr lang="ru-RU" sz="2000" i="1" dirty="0" smtClean="0">
                <a:latin typeface="Monotype Corsiva" panose="03010101010201010101" pitchFamily="66" charset="0"/>
              </a:rPr>
              <a:t>!</a:t>
            </a:r>
          </a:p>
          <a:p>
            <a:pPr algn="r"/>
            <a:r>
              <a:rPr lang="ru-RU" sz="2000" i="1" dirty="0" err="1" smtClean="0">
                <a:latin typeface="Monotype Corsiva" panose="03010101010201010101" pitchFamily="66" charset="0"/>
              </a:rPr>
              <a:t>Воржева</a:t>
            </a:r>
            <a:r>
              <a:rPr lang="ru-RU" sz="2000" i="1" dirty="0" smtClean="0">
                <a:latin typeface="Monotype Corsiva" panose="03010101010201010101" pitchFamily="66" charset="0"/>
              </a:rPr>
              <a:t> Майя, 10б класс</a:t>
            </a:r>
            <a:endParaRPr lang="ru-RU" sz="20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08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443" y="26064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Расскажи, какие правила дорожного движения изображены на рисунке </a:t>
            </a:r>
            <a:endParaRPr lang="ru-RU" sz="2800" dirty="0"/>
          </a:p>
        </p:txBody>
      </p:sp>
      <p:pic>
        <p:nvPicPr>
          <p:cNvPr id="1027" name="Picture 3" descr="C:\Users\user\Desktop\Новая папка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85"/>
          <a:stretch/>
        </p:blipFill>
        <p:spPr bwMode="auto">
          <a:xfrm>
            <a:off x="879135" y="1412776"/>
            <a:ext cx="7412265" cy="49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87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88640"/>
            <a:ext cx="864096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 это  полоса земли или поверхность искусственного сооружения, которая приспособлена для движения транспортных средств.</a:t>
            </a:r>
          </a:p>
        </p:txBody>
      </p:sp>
      <p:pic>
        <p:nvPicPr>
          <p:cNvPr id="1026" name="Picture 2" descr="C:\Users\user\Desktop\Новая папка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Дорога состоит из одной или нескольких проезжих частей, </a:t>
            </a:r>
            <a:r>
              <a:rPr lang="ru-RU" sz="2800" dirty="0" smtClean="0">
                <a:solidFill>
                  <a:prstClr val="black"/>
                </a:solidFill>
              </a:rPr>
              <a:t>тротуаров, обочин </a:t>
            </a:r>
            <a:r>
              <a:rPr lang="ru-RU" sz="2800" dirty="0">
                <a:solidFill>
                  <a:prstClr val="black"/>
                </a:solidFill>
              </a:rPr>
              <a:t>и </a:t>
            </a:r>
            <a:r>
              <a:rPr lang="ru-RU" sz="2800" dirty="0" smtClean="0">
                <a:solidFill>
                  <a:prstClr val="black"/>
                </a:solidFill>
              </a:rPr>
              <a:t>разделительных полос (при </a:t>
            </a:r>
            <a:r>
              <a:rPr lang="ru-RU" sz="2800" dirty="0">
                <a:solidFill>
                  <a:prstClr val="black"/>
                </a:solidFill>
              </a:rPr>
              <a:t>их </a:t>
            </a:r>
            <a:r>
              <a:rPr lang="ru-RU" sz="2800" dirty="0" smtClean="0">
                <a:solidFill>
                  <a:prstClr val="black"/>
                </a:solidFill>
              </a:rPr>
              <a:t>наличии).</a:t>
            </a: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932040" y="2924944"/>
            <a:ext cx="2304256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6296" y="27089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Проезжая часть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331640" y="3455749"/>
            <a:ext cx="2448272" cy="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32036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ротуар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331640" y="2923486"/>
            <a:ext cx="2952328" cy="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26996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бочина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476" y="188640"/>
            <a:ext cx="161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Дорога </a:t>
            </a:r>
            <a:r>
              <a:rPr lang="ru-RU" sz="2800" dirty="0" smtClean="0"/>
              <a:t>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4183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88640"/>
            <a:ext cx="864096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	место пересечения или разветвления дорог, ограниченное воображаемыми линиями.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348" y="521235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Любое движение на перекрестке осуществляется </a:t>
            </a:r>
            <a:r>
              <a:rPr lang="ru-RU" sz="2800" dirty="0" smtClean="0">
                <a:solidFill>
                  <a:prstClr val="black"/>
                </a:solidFill>
              </a:rPr>
              <a:t>                   по </a:t>
            </a:r>
            <a:r>
              <a:rPr lang="ru-RU" sz="2800" dirty="0">
                <a:solidFill>
                  <a:prstClr val="black"/>
                </a:solidFill>
              </a:rPr>
              <a:t>полосам движения</a:t>
            </a:r>
            <a:r>
              <a:rPr lang="ru-RU" sz="2800" dirty="0" smtClean="0">
                <a:solidFill>
                  <a:prstClr val="black"/>
                </a:solidFill>
              </a:rPr>
              <a:t>.  На </a:t>
            </a:r>
            <a:r>
              <a:rPr lang="ru-RU" sz="2800" dirty="0">
                <a:solidFill>
                  <a:prstClr val="black"/>
                </a:solidFill>
              </a:rPr>
              <a:t>пересечении </a:t>
            </a:r>
            <a:r>
              <a:rPr lang="ru-RU" sz="2800" dirty="0" smtClean="0">
                <a:solidFill>
                  <a:prstClr val="black"/>
                </a:solidFill>
              </a:rPr>
              <a:t>продолжаются проезжая </a:t>
            </a:r>
            <a:r>
              <a:rPr lang="ru-RU" sz="2800" dirty="0">
                <a:solidFill>
                  <a:prstClr val="black"/>
                </a:solidFill>
              </a:rPr>
              <a:t>часть </a:t>
            </a:r>
            <a:r>
              <a:rPr lang="ru-RU" sz="2800" dirty="0" smtClean="0">
                <a:solidFill>
                  <a:prstClr val="black"/>
                </a:solidFill>
              </a:rPr>
              <a:t>и полосы движения. 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28842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Перекресток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Новая папка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589" y="1276622"/>
            <a:ext cx="5470707" cy="37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283968" y="3068960"/>
            <a:ext cx="3168352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547664" y="4365104"/>
            <a:ext cx="2448272" cy="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03648" y="2985416"/>
            <a:ext cx="1440160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528" y="27716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Дорога 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Дорога 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Перекресток </a:t>
            </a:r>
            <a:r>
              <a:rPr lang="ru-RU" sz="2800" dirty="0" smtClean="0"/>
              <a:t>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3642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4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Пешеход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4149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ешеход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20" y="44624"/>
            <a:ext cx="8976676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	  	 </a:t>
            </a:r>
            <a:r>
              <a:rPr lang="ru-RU" dirty="0" smtClean="0"/>
              <a:t>лицо, которое находится не в транспортном средстве на дороге,                                                                                   а на пешеходной или велосипедной дорожках.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904581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600" dirty="0" smtClean="0"/>
              <a:t>Пешеходами считаются люди, которые  передвигаются                     в инвалидных колясках, ведущие велосипед, везущие санки, детскую коляску, а также использующие для передвижения роликовые коньки, самокаты и иные аналогичные средства. </a:t>
            </a:r>
            <a:r>
              <a:rPr lang="ru-RU" sz="2600" dirty="0" smtClean="0">
                <a:solidFill>
                  <a:prstClr val="black"/>
                </a:solidFill>
              </a:rPr>
              <a:t> </a:t>
            </a: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user\Desktop\Новая папка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59" t="13535" b="3636"/>
          <a:stretch/>
        </p:blipFill>
        <p:spPr bwMode="auto">
          <a:xfrm>
            <a:off x="6498185" y="1600690"/>
            <a:ext cx="2304094" cy="31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706" y="1549286"/>
            <a:ext cx="4234478" cy="31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1475656" y="4365105"/>
            <a:ext cx="2808312" cy="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38997" y="2276872"/>
            <a:ext cx="2396899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446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Пешеход</a:t>
            </a:r>
            <a:r>
              <a:rPr lang="ru-RU" sz="2800" dirty="0" smtClean="0"/>
              <a:t> 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2783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88640"/>
            <a:ext cx="864096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			участок проезжей части, который обозначен специальными знаками                                    и (или) разметкой, выделенный для движения пешеходов через дорогу.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4149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Знак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51885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Разметка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Новая папк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67709"/>
            <a:ext cx="5040560" cy="36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1331640" y="4365104"/>
            <a:ext cx="1296144" cy="716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300192" y="5373216"/>
            <a:ext cx="1584176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user\Desktop\Новая папка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87" y="1803831"/>
            <a:ext cx="2206561" cy="14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1" t="13229"/>
          <a:stretch/>
        </p:blipFill>
        <p:spPr bwMode="auto">
          <a:xfrm>
            <a:off x="304800" y="1844824"/>
            <a:ext cx="2103609" cy="14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469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Пешеходный переход </a:t>
            </a:r>
            <a:r>
              <a:rPr lang="ru-RU" sz="2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61380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1513" y="472514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Участники дорожного движения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8382" y="1628800"/>
            <a:ext cx="329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Участники дорожного движения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88640"/>
            <a:ext cx="8820472" cy="14401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						лицо, которое принимает  участие в процессе движения в качестве водителя, пешехода, пассажира транспортного средства.</a:t>
            </a:r>
          </a:p>
        </p:txBody>
      </p:sp>
      <p:pic>
        <p:nvPicPr>
          <p:cNvPr id="5123" name="Picture 3" descr="C:\Users\user\Desktop\Новая папк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14334"/>
            <a:ext cx="5688632" cy="41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355976" y="2060848"/>
            <a:ext cx="2592288" cy="136815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47664" y="4313165"/>
            <a:ext cx="2277819" cy="102604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47664" y="5339209"/>
            <a:ext cx="3231976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55976" y="2060848"/>
            <a:ext cx="3528392" cy="266429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Users\user\Desktop\Новая папка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56" y="2414334"/>
            <a:ext cx="2786104" cy="19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2411760" y="2060848"/>
            <a:ext cx="1944216" cy="108012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53889" y="165231"/>
            <a:ext cx="648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Участник дорожного движения </a:t>
            </a:r>
            <a:r>
              <a:rPr lang="ru-RU" sz="2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94046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1"/>
            <a:ext cx="8784976" cy="2552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					событие</a:t>
            </a:r>
            <a:r>
              <a:rPr lang="ru-RU" dirty="0"/>
              <a:t>, возникающее в процессе движения по дороге транспортного средства и с его участием, при котором погибли или ранены люди, </a:t>
            </a:r>
            <a:r>
              <a:rPr lang="ru-RU" dirty="0" smtClean="0"/>
              <a:t>                                          повреждены </a:t>
            </a:r>
            <a:r>
              <a:rPr lang="ru-RU" dirty="0"/>
              <a:t>транспортные </a:t>
            </a:r>
            <a:r>
              <a:rPr lang="ru-RU" dirty="0" smtClean="0"/>
              <a:t>средства</a:t>
            </a:r>
            <a:r>
              <a:rPr lang="ru-RU" dirty="0"/>
              <a:t>.</a:t>
            </a:r>
          </a:p>
        </p:txBody>
      </p:sp>
      <p:pic>
        <p:nvPicPr>
          <p:cNvPr id="10242" name="Picture 2" descr="C:\Users\user\Desktop\Новая папк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544616" cy="40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Дорожно-транспортное происшествие</a:t>
            </a:r>
            <a:r>
              <a:rPr lang="ru-RU" sz="2800" dirty="0"/>
              <a:t> -</a:t>
            </a:r>
          </a:p>
        </p:txBody>
      </p:sp>
    </p:spTree>
    <p:extLst>
      <p:ext uri="{BB962C8B-B14F-4D97-AF65-F5344CB8AC3E}">
        <p14:creationId xmlns:p14="http://schemas.microsoft.com/office/powerpoint/2010/main" xmlns="" val="92601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88640"/>
            <a:ext cx="8820472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Участники дорожного движения </a:t>
            </a:r>
            <a:r>
              <a:rPr lang="ru-RU" dirty="0" smtClean="0"/>
              <a:t>обязаны </a:t>
            </a:r>
            <a:r>
              <a:rPr lang="ru-RU" b="1" dirty="0" smtClean="0"/>
              <a:t>знать</a:t>
            </a:r>
            <a:r>
              <a:rPr lang="ru-RU" dirty="0" smtClean="0"/>
              <a:t>                               и </a:t>
            </a:r>
            <a:r>
              <a:rPr lang="ru-RU" b="1" dirty="0" smtClean="0"/>
              <a:t>соблюдать</a:t>
            </a:r>
            <a:r>
              <a:rPr lang="ru-RU" dirty="0" smtClean="0"/>
              <a:t> относящиеся к ним требования </a:t>
            </a:r>
            <a:r>
              <a:rPr lang="ru-RU" b="1" dirty="0"/>
              <a:t>п</a:t>
            </a:r>
            <a:r>
              <a:rPr lang="ru-RU" b="1" dirty="0" smtClean="0"/>
              <a:t>равил</a:t>
            </a:r>
            <a:r>
              <a:rPr lang="ru-RU" dirty="0" smtClean="0"/>
              <a:t>, </a:t>
            </a:r>
            <a:r>
              <a:rPr lang="ru-RU" b="1" dirty="0" smtClean="0"/>
              <a:t>сигналов светофоров, знаков и разметки.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6916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Участники дорожного движения должны выполнять </a:t>
            </a:r>
            <a:r>
              <a:rPr lang="ru-RU" sz="2800" dirty="0">
                <a:solidFill>
                  <a:prstClr val="black"/>
                </a:solidFill>
              </a:rPr>
              <a:t>распоряжения регулировщиков, действующих </a:t>
            </a:r>
            <a:r>
              <a:rPr lang="ru-RU" sz="2800" dirty="0" smtClean="0">
                <a:solidFill>
                  <a:prstClr val="black"/>
                </a:solidFill>
              </a:rPr>
              <a:t>                               в </a:t>
            </a:r>
            <a:r>
              <a:rPr lang="ru-RU" sz="2800" dirty="0">
                <a:solidFill>
                  <a:prstClr val="black"/>
                </a:solidFill>
              </a:rPr>
              <a:t>пределах предоставленных им прав и регулирующих дорожное движение установленными </a:t>
            </a:r>
            <a:r>
              <a:rPr lang="ru-RU" sz="2800" dirty="0" smtClean="0">
                <a:solidFill>
                  <a:prstClr val="black"/>
                </a:solidFill>
              </a:rPr>
              <a:t>сигналами.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7170" name="Picture 2" descr="C:\Users\user\Desktop\Новая пап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51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Пешеходы должны двигаться по тротуарам, пешеходным дорожкам, </a:t>
            </a:r>
            <a:r>
              <a:rPr lang="ru-RU" sz="2800" dirty="0" err="1" smtClean="0"/>
              <a:t>велопешеходным</a:t>
            </a:r>
            <a:r>
              <a:rPr lang="ru-RU" sz="2800" dirty="0" smtClean="0"/>
              <a:t> дорожкам, а при их отсутствии - по обочинам.</a:t>
            </a:r>
            <a:endParaRPr lang="ru-RU" sz="2800" dirty="0"/>
          </a:p>
        </p:txBody>
      </p:sp>
      <p:pic>
        <p:nvPicPr>
          <p:cNvPr id="11266" name="Picture 2" descr="C:\Users\user\Desktop\Новая папка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9"/>
          <a:stretch/>
        </p:blipFill>
        <p:spPr bwMode="auto">
          <a:xfrm>
            <a:off x="755576" y="1916832"/>
            <a:ext cx="7620000" cy="44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31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272</TotalTime>
  <Words>475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local_admin</dc:creator>
  <cp:lastModifiedBy>ADMIN</cp:lastModifiedBy>
  <cp:revision>27</cp:revision>
  <dcterms:created xsi:type="dcterms:W3CDTF">2015-12-07T15:35:21Z</dcterms:created>
  <dcterms:modified xsi:type="dcterms:W3CDTF">2018-10-02T11:23:33Z</dcterms:modified>
</cp:coreProperties>
</file>